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61" r:id="rId4"/>
    <p:sldId id="268" r:id="rId5"/>
    <p:sldId id="269" r:id="rId6"/>
    <p:sldId id="264" r:id="rId7"/>
    <p:sldId id="294" r:id="rId8"/>
    <p:sldId id="265" r:id="rId9"/>
    <p:sldId id="266" r:id="rId10"/>
    <p:sldId id="267" r:id="rId11"/>
    <p:sldId id="262" r:id="rId12"/>
    <p:sldId id="270" r:id="rId13"/>
    <p:sldId id="260" r:id="rId14"/>
    <p:sldId id="271" r:id="rId15"/>
    <p:sldId id="28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3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22.03.2024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22.03.2024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22.03.2024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22.03.2024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push dir="u"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&#1055;&#1056;&#1048;&#1051;&#1054;&#1046;&#1045;&#1053;&#1048;&#1045;%201.doc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4800" dirty="0" smtClean="0"/>
              <a:t>СТИЛИ СЕМЕЙНОГО ВОСПИТАНИЯ</a:t>
            </a:r>
            <a:endParaRPr lang="ru-RU" sz="48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38343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Муниципальное казенное дошкольное образовательное учреждение</a:t>
            </a:r>
            <a:br>
              <a:rPr lang="ru-RU" sz="2800" dirty="0" smtClean="0"/>
            </a:br>
            <a:r>
              <a:rPr lang="ru-RU" sz="2800" dirty="0" smtClean="0"/>
              <a:t>Детский сад «Ёлочка»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267744" y="5085184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Материал к родительскому собранию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55976" y="6056421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Педагог-психолог: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</a:rPr>
              <a:t>Т.В.Губачёва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sz="6600" dirty="0" smtClean="0"/>
              <a:t>+</a:t>
            </a:r>
            <a:endParaRPr lang="ru-RU" sz="66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sz="6600" dirty="0"/>
              <a:t>-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Родителям свобода</a:t>
            </a:r>
          </a:p>
          <a:p>
            <a:pPr>
              <a:lnSpc>
                <a:spcPct val="150000"/>
              </a:lnSpc>
            </a:pP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Ребенок предоставлен сам себе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Либеральный стиль</a:t>
            </a:r>
            <a:br>
              <a:rPr lang="ru-RU" sz="40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(избегающий)</a:t>
            </a:r>
            <a:endParaRPr lang="ru-RU" sz="4000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808" y="4437112"/>
            <a:ext cx="6120680" cy="1811288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Демократический стиль</a:t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(сотрудничающий)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6" name="Рисунок 5" descr="124425-600x491-Social_Communication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5564" b="5564"/>
          <a:stretch>
            <a:fillRect/>
          </a:stretch>
        </p:blipFill>
        <p:spPr>
          <a:xfrm>
            <a:off x="3203848" y="620688"/>
            <a:ext cx="5472608" cy="3980078"/>
          </a:xfrm>
        </p:spPr>
      </p:pic>
      <p:sp>
        <p:nvSpPr>
          <p:cNvPr id="3" name="Содержимое 2"/>
          <p:cNvSpPr>
            <a:spLocks noGrp="1"/>
          </p:cNvSpPr>
          <p:nvPr>
            <p:ph type="body" sz="half" idx="2"/>
          </p:nvPr>
        </p:nvSpPr>
        <p:spPr>
          <a:xfrm>
            <a:off x="179512" y="548680"/>
            <a:ext cx="2639888" cy="583264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Стиль </a:t>
            </a:r>
          </a:p>
          <a:p>
            <a:pPr>
              <a:lnSpc>
                <a:spcPct val="120000"/>
              </a:lnSpc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альтернатив,</a:t>
            </a:r>
          </a:p>
          <a:p>
            <a:pPr>
              <a:lnSpc>
                <a:spcPct val="120000"/>
              </a:lnSpc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предложений, </a:t>
            </a:r>
          </a:p>
          <a:p>
            <a:pPr>
              <a:lnSpc>
                <a:spcPct val="120000"/>
              </a:lnSpc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вариантов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sz="6600" dirty="0" smtClean="0"/>
              <a:t>+</a:t>
            </a:r>
            <a:endParaRPr lang="ru-RU" sz="66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sz="6600" dirty="0" smtClean="0"/>
              <a:t>-</a:t>
            </a:r>
            <a:endParaRPr lang="ru-RU" sz="6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 Родители не давят на ребенка, не избегают его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Контакт с позиции равного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К такому стилю надо привыкать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Демократический стиль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u="sng" dirty="0" smtClean="0">
                <a:hlinkClick r:id="rId2" action="ppaction://hlinkfile"/>
              </a:rPr>
              <a:t>Анкета «Стиль семейного воспитания»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b="1" u="sng" dirty="0" smtClean="0">
                <a:solidFill>
                  <a:schemeClr val="bg2">
                    <a:lumMod val="10000"/>
                  </a:schemeClr>
                </a:solidFill>
              </a:rPr>
              <a:t>Инструкция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  <a:r>
              <a:rPr lang="ru-RU" b="1" dirty="0" smtClean="0"/>
              <a:t> </a:t>
            </a:r>
            <a:r>
              <a:rPr lang="ru-RU" i="1" dirty="0" smtClean="0">
                <a:solidFill>
                  <a:srgbClr val="002060"/>
                </a:solidFill>
              </a:rPr>
              <a:t>Уважаемые родители, попробуйте оценить свою собственную стратегию семейного воспитания. Для этого просим Вас ответить на вопросы анкеты. Необходимо выбрать наиболее для Вас предпочитаемый вариант ответа из четырех предложенных. 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323528" y="2780928"/>
            <a:ext cx="7448872" cy="3600400"/>
          </a:xfrm>
        </p:spPr>
        <p:txBody>
          <a:bodyPr>
            <a:normAutofit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ru-RU" sz="1800" dirty="0" smtClean="0"/>
              <a:t>Запрет на собственное мнение или беспрекословное подчинение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Повышенные ограничения в семье, подкрепленные наказаниями за поступки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ru-RU" sz="1800" dirty="0" err="1" smtClean="0">
                <a:solidFill>
                  <a:schemeClr val="accent6">
                    <a:lumMod val="50000"/>
                  </a:schemeClr>
                </a:solidFill>
              </a:rPr>
              <a:t>Гиперконтроль</a:t>
            </a: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</a:rPr>
              <a:t>, повышенный контроль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ru-RU" sz="1800" dirty="0" err="1" smtClean="0">
                <a:solidFill>
                  <a:srgbClr val="00B050"/>
                </a:solidFill>
              </a:rPr>
              <a:t>Гипоопека</a:t>
            </a:r>
            <a:r>
              <a:rPr lang="ru-RU" sz="1800" dirty="0" smtClean="0">
                <a:solidFill>
                  <a:srgbClr val="00B050"/>
                </a:solidFill>
              </a:rPr>
              <a:t> или попустительство, когда ребенок предоставлен сам себе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ru-RU" sz="1800" dirty="0">
              <a:solidFill>
                <a:srgbClr val="00B050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247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Патологические инструменты воспитания</a:t>
            </a:r>
            <a:endParaRPr lang="ru-RU" dirty="0"/>
          </a:p>
        </p:txBody>
      </p:sp>
      <p:pic>
        <p:nvPicPr>
          <p:cNvPr id="5" name="Объект 4" descr="Stili-upravleniya-biznesom.jpg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7164288" y="3284984"/>
            <a:ext cx="1838441" cy="1384573"/>
          </a:xfrm>
        </p:spPr>
      </p:pic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764704"/>
            <a:ext cx="74168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« Дети никогда не слушают старших, но никогда не ошибаются, копируя их».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                                         Дж. </a:t>
            </a:r>
            <a:r>
              <a:rPr lang="ru-RU" sz="3200" b="1" dirty="0" err="1" smtClean="0">
                <a:solidFill>
                  <a:srgbClr val="002060"/>
                </a:solidFill>
              </a:rPr>
              <a:t>Болдуин</a:t>
            </a:r>
            <a:endParaRPr lang="ru-RU" sz="32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>
          <a:xfrm>
            <a:off x="251520" y="2636912"/>
            <a:ext cx="8568952" cy="3672408"/>
          </a:xfrm>
        </p:spPr>
        <p:txBody>
          <a:bodyPr>
            <a:normAutofit fontScale="32500" lnSpcReduction="20000"/>
          </a:bodyPr>
          <a:lstStyle/>
          <a:p>
            <a:pPr algn="l">
              <a:lnSpc>
                <a:spcPct val="170000"/>
              </a:lnSpc>
            </a:pPr>
            <a:r>
              <a:rPr lang="ru-RU" sz="4900" dirty="0" smtClean="0">
                <a:solidFill>
                  <a:srgbClr val="002060"/>
                </a:solidFill>
              </a:rPr>
              <a:t>Задачи: </a:t>
            </a:r>
          </a:p>
          <a:p>
            <a:pPr lvl="0" algn="l">
              <a:lnSpc>
                <a:spcPct val="170000"/>
              </a:lnSpc>
              <a:buFont typeface="Wingdings" pitchFamily="2" charset="2"/>
              <a:buChar char="q"/>
            </a:pPr>
            <a:r>
              <a:rPr lang="ru-RU" sz="4900" dirty="0" smtClean="0">
                <a:solidFill>
                  <a:srgbClr val="002060"/>
                </a:solidFill>
              </a:rPr>
              <a:t>  Познакомить родителей со стилями и типами воспитания, негативно влияющими на психику ребенка.</a:t>
            </a:r>
          </a:p>
          <a:p>
            <a:pPr lvl="0" algn="l">
              <a:lnSpc>
                <a:spcPct val="170000"/>
              </a:lnSpc>
              <a:buFont typeface="Wingdings" pitchFamily="2" charset="2"/>
              <a:buChar char="q"/>
            </a:pPr>
            <a:r>
              <a:rPr lang="ru-RU" sz="4900" dirty="0" smtClean="0">
                <a:solidFill>
                  <a:srgbClr val="002060"/>
                </a:solidFill>
              </a:rPr>
              <a:t>  Побудить родителей к размышлениям об особенностях воспитания. </a:t>
            </a:r>
          </a:p>
          <a:p>
            <a:pPr lvl="0" algn="l">
              <a:lnSpc>
                <a:spcPct val="170000"/>
              </a:lnSpc>
              <a:buFont typeface="Wingdings" pitchFamily="2" charset="2"/>
              <a:buChar char="q"/>
            </a:pPr>
            <a:r>
              <a:rPr lang="ru-RU" sz="4900" dirty="0" smtClean="0">
                <a:solidFill>
                  <a:srgbClr val="002060"/>
                </a:solidFill>
              </a:rPr>
              <a:t>  Способствовать приобретению практических знаний по отдельным методам воспитания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 algn="l"/>
            <a:endParaRPr lang="ru-RU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</a:rPr>
              <a:t>Цель:  </a:t>
            </a:r>
            <a:r>
              <a:rPr lang="ru-RU" sz="2800" i="1" dirty="0" smtClean="0">
                <a:solidFill>
                  <a:schemeClr val="accent1">
                    <a:lumMod val="50000"/>
                  </a:schemeClr>
                </a:solidFill>
              </a:rPr>
              <a:t>Просвещение родителей, повышение их психолого-педагогической компетенции в вопросах формирования личности ребенка</a:t>
            </a:r>
            <a:endParaRPr lang="ru-RU" sz="2800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251520" y="2564904"/>
            <a:ext cx="8568952" cy="3744416"/>
          </a:xfrm>
        </p:spPr>
        <p:txBody>
          <a:bodyPr>
            <a:noAutofit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ru-RU" sz="2400" b="0" dirty="0" smtClean="0"/>
              <a:t>Стать хорошим родителем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ru-RU" sz="2400" b="0" dirty="0" smtClean="0"/>
              <a:t>Вырастить счастливых и здоровых детей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ru-RU" sz="2400" b="0" dirty="0" smtClean="0"/>
              <a:t>Вырастить  уверенных в себе детей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ru-RU" sz="2400" b="0" dirty="0" smtClean="0"/>
              <a:t>Привить детям здоровые привычки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ru-RU" sz="2400" b="0" dirty="0" smtClean="0"/>
              <a:t>Воспитать своих детей так, чтобы они выросли сильными и зрелыми личностями, которые знают, чего хотят, и знают, как этого добиться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ru-RU" sz="2000" b="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332656"/>
            <a:ext cx="7916416" cy="115212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ДОЛГОСРОЧНЫЕ ЦЕЛИ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Выбери свое животное</a:t>
            </a:r>
            <a:endParaRPr lang="ru-RU" dirty="0"/>
          </a:p>
        </p:txBody>
      </p:sp>
      <p:pic>
        <p:nvPicPr>
          <p:cNvPr id="1026" name="Picture 2" descr="C:\Users\Елена\Desktop\1680737312_pictures-pibig-info-p-cherepakha-risunok-karandashom-krasivo-14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98041"/>
            <a:ext cx="2952328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Елена\Desktop\2403c3b282c72e4776a2e159b6d9bd8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628800"/>
            <a:ext cx="3312368" cy="2546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Елена\Desktop\1677935448_gas-kvas-com-p-sova-risunok-prostoi-karandashom-dlya-nach-2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996952"/>
            <a:ext cx="2520280" cy="3192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636912"/>
            <a:ext cx="8712968" cy="3600400"/>
          </a:xfrm>
        </p:spPr>
        <p:txBody>
          <a:bodyPr>
            <a:normAutofit/>
          </a:bodyPr>
          <a:lstStyle/>
          <a:p>
            <a:r>
              <a:rPr lang="ru-RU" sz="2800" b="0" dirty="0" smtClean="0"/>
              <a:t>Авторитарный - </a:t>
            </a:r>
            <a:r>
              <a:rPr lang="ru-RU" sz="2400" b="0" i="1" dirty="0" smtClean="0"/>
              <a:t>нападающий</a:t>
            </a:r>
            <a:r>
              <a:rPr lang="ru-RU" sz="2800" b="0" dirty="0" smtClean="0"/>
              <a:t> </a:t>
            </a:r>
          </a:p>
          <a:p>
            <a:endParaRPr lang="ru-RU" sz="2800" b="0" dirty="0"/>
          </a:p>
          <a:p>
            <a:r>
              <a:rPr lang="ru-RU" sz="2800" b="0" dirty="0" smtClean="0"/>
              <a:t>Либеральный – </a:t>
            </a:r>
            <a:r>
              <a:rPr lang="ru-RU" sz="2400" b="0" i="1" dirty="0" smtClean="0"/>
              <a:t>избегающий</a:t>
            </a:r>
            <a:endParaRPr lang="ru-RU" sz="2400" b="0" i="1" dirty="0"/>
          </a:p>
          <a:p>
            <a:endParaRPr lang="ru-RU" sz="2800" b="0" i="1" dirty="0" smtClean="0"/>
          </a:p>
          <a:p>
            <a:r>
              <a:rPr lang="ru-RU" sz="2800" b="0" dirty="0" smtClean="0"/>
              <a:t>Демократический</a:t>
            </a:r>
            <a:r>
              <a:rPr lang="ru-RU" sz="2400" b="0" dirty="0" smtClean="0"/>
              <a:t> - </a:t>
            </a:r>
            <a:r>
              <a:rPr lang="ru-RU" sz="2400" b="0" i="1" dirty="0" smtClean="0"/>
              <a:t>сотрудничающий</a:t>
            </a:r>
            <a:endParaRPr lang="ru-RU" sz="2400" b="0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88776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Стили воспитания</a:t>
            </a:r>
            <a:endParaRPr lang="ru-RU" sz="4000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00375" y="4625752"/>
            <a:ext cx="5867400" cy="162264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Авторитарный стиль</a:t>
            </a:r>
            <a:br>
              <a:rPr lang="ru-RU" sz="4000" b="1" dirty="0" smtClean="0">
                <a:solidFill>
                  <a:srgbClr val="C00000"/>
                </a:solidFill>
              </a:rPr>
            </a:br>
            <a:r>
              <a:rPr lang="ru-RU" sz="2000" dirty="0" smtClean="0">
                <a:solidFill>
                  <a:srgbClr val="C00000"/>
                </a:solidFill>
              </a:rPr>
              <a:t>(нападающий)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179512" y="990600"/>
            <a:ext cx="2736304" cy="525780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«автократический «диктат», «доминирование» — все решения принимают родители, считающие, что ребенок во всем должен подчиняться их воле, авторитету</a:t>
            </a:r>
            <a:endParaRPr lang="ru-RU" sz="2000" b="1" dirty="0"/>
          </a:p>
        </p:txBody>
      </p:sp>
      <p:pic>
        <p:nvPicPr>
          <p:cNvPr id="6" name="Рисунок 5" descr="kachestva_lidera_liderskie_kacvestv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764704"/>
            <a:ext cx="4320480" cy="3861048"/>
          </a:xfrm>
          <a:prstGeom prst="rect">
            <a:avLst/>
          </a:prstGeom>
        </p:spPr>
      </p:pic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sz="6600" dirty="0" smtClean="0"/>
              <a:t>+</a:t>
            </a:r>
            <a:endParaRPr lang="ru-RU" sz="6600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sz="6600" dirty="0"/>
              <a:t>-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Ребенок под контролем</a:t>
            </a:r>
          </a:p>
          <a:p>
            <a:r>
              <a:rPr lang="ru-RU" dirty="0" smtClean="0"/>
              <a:t>Ребенок выполняет все, что от него требуют</a:t>
            </a:r>
          </a:p>
          <a:p>
            <a:r>
              <a:rPr lang="ru-RU" dirty="0" smtClean="0"/>
              <a:t>Родитель спокоен (удобный ребенок)</a:t>
            </a: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У ребенка формируется бунтарский дух</a:t>
            </a:r>
          </a:p>
          <a:p>
            <a:r>
              <a:rPr lang="ru-RU" dirty="0" smtClean="0"/>
              <a:t>Агрессия, ненависть к родителям</a:t>
            </a:r>
          </a:p>
          <a:p>
            <a:r>
              <a:rPr lang="ru-RU" dirty="0" smtClean="0"/>
              <a:t>Отсутствие своего мнения</a:t>
            </a:r>
          </a:p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Авторитарный стиль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7976144"/>
      </p:ext>
    </p:extLst>
  </p:cSld>
  <p:clrMapOvr>
    <a:masterClrMapping/>
  </p:clrMapOvr>
  <p:transition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Либеральный</a:t>
            </a:r>
            <a:br>
              <a:rPr lang="ru-RU" sz="4000" b="1" dirty="0" smtClean="0">
                <a:solidFill>
                  <a:srgbClr val="C00000"/>
                </a:solidFill>
              </a:rPr>
            </a:br>
            <a:r>
              <a:rPr lang="ru-RU" sz="4000" b="1" dirty="0" smtClean="0">
                <a:solidFill>
                  <a:srgbClr val="C00000"/>
                </a:solidFill>
              </a:rPr>
              <a:t>стиль</a:t>
            </a:r>
            <a:br>
              <a:rPr lang="ru-RU" sz="4000" b="1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(избегающий)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Рисунок 7" descr="1258534180_25.megalife-1024x640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7031" r="7031"/>
          <a:stretch>
            <a:fillRect/>
          </a:stretch>
        </p:blipFill>
        <p:spPr>
          <a:xfrm>
            <a:off x="2987824" y="620688"/>
            <a:ext cx="5867400" cy="4267200"/>
          </a:xfrm>
        </p:spPr>
      </p:pic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251520" y="620688"/>
            <a:ext cx="2664296" cy="5627712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«Ай, да делай , что хочешь, только не ной. Оставь меня в покое. Дай мне заняться своими делами. Не путайся  под ногами. Иди, делай, что хочешь»</a:t>
            </a:r>
            <a:endParaRPr lang="ru-RU" sz="2000" b="1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C00000"/>
                </a:solidFill>
              </a:rPr>
              <a:t>Либеральный стиль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Рисунок 4" descr="valentines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2002" r="2002"/>
          <a:stretch>
            <a:fillRect/>
          </a:stretch>
        </p:blipFill>
        <p:spPr/>
      </p:pic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179512" y="692696"/>
            <a:ext cx="2736304" cy="5555704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>«либеральный», «снисходительный» «</a:t>
            </a:r>
            <a:r>
              <a:rPr lang="ru-RU" sz="1800" b="1" dirty="0" err="1" smtClean="0">
                <a:solidFill>
                  <a:schemeClr val="accent1">
                    <a:lumMod val="50000"/>
                  </a:schemeClr>
                </a:solidFill>
              </a:rPr>
              <a:t>гипоопека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>» — ребенок должным образом не направляется, практически не знает запретов и ограничений со стороны родителей или не выполняет указаний родителей, для которых характерно неумение, неспособность или нежелание руководить детьми.</a:t>
            </a:r>
            <a:endParaRPr lang="ru-RU" sz="1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845</TotalTime>
  <Words>378</Words>
  <Application>Microsoft Office PowerPoint</Application>
  <PresentationFormat>Экран (4:3)</PresentationFormat>
  <Paragraphs>64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Официальная</vt:lpstr>
      <vt:lpstr>Муниципальное казенное дошкольное образовательное учреждение Детский сад «Ёлочка»</vt:lpstr>
      <vt:lpstr>Цель:  Просвещение родителей, повышение их психолого-педагогической компетенции в вопросах формирования личности ребенка</vt:lpstr>
      <vt:lpstr>ДОЛГОСРОЧНЫЕ ЦЕЛИ</vt:lpstr>
      <vt:lpstr>Выбери свое животное</vt:lpstr>
      <vt:lpstr>Стили воспитания</vt:lpstr>
      <vt:lpstr>Авторитарный стиль (нападающий)</vt:lpstr>
      <vt:lpstr>Авторитарный стиль</vt:lpstr>
      <vt:lpstr>Либеральный стиль (избегающий)</vt:lpstr>
      <vt:lpstr>Либеральный стиль</vt:lpstr>
      <vt:lpstr>Либеральный стиль (избегающий)</vt:lpstr>
      <vt:lpstr>Демократический стиль (сотрудничающий)</vt:lpstr>
      <vt:lpstr>Демократический стиль</vt:lpstr>
      <vt:lpstr>  Анкета «Стиль семейного воспитания»</vt:lpstr>
      <vt:lpstr>Патологические инструменты воспитания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общеобразовательное учреждение  «Тоншаевская средняя школа»</dc:title>
  <dc:creator>Ноут</dc:creator>
  <cp:lastModifiedBy>Елена</cp:lastModifiedBy>
  <cp:revision>61</cp:revision>
  <dcterms:created xsi:type="dcterms:W3CDTF">2015-04-09T07:55:54Z</dcterms:created>
  <dcterms:modified xsi:type="dcterms:W3CDTF">2024-03-22T09:58:19Z</dcterms:modified>
</cp:coreProperties>
</file>